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Old Standard TT"/>
      <p:regular r:id="rId39"/>
      <p:bold r:id="rId40"/>
      <p: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bold.fntdata"/><Relationship Id="rId20" Type="http://schemas.openxmlformats.org/officeDocument/2006/relationships/slide" Target="slides/slide15.xml"/><Relationship Id="rId41" Type="http://schemas.openxmlformats.org/officeDocument/2006/relationships/font" Target="fonts/OldStandardT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ldStandardTT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79ebfeea3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79ebfeea3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Breve presentación - Medir presiones entre seres humanos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79ebfeea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79ebfeea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c8aa9128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c8aa9128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c80df6f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c80df6f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c80df6f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c80df6f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9ebfee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9ebfee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79ebfee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79ebfee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79ebfeea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79ebfeea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c8aa9128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c8aa9128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79ebfeea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79ebfeea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c80df6f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c80df6f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9ebfeea3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9ebfeea3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79ebfeea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79ebfeea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c80df6f7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c80df6f7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c80df6f7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c80df6f7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80df6f7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c80df6f7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80df6f7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c80df6f7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c80df6f7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c80df6f7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c80df6f7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c80df6f7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79ebfeea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79ebfeea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f_d es la fuerza de deseo: la autopropulsada, que sería la que depende de la velocidad de deseo (en módulo y con dirección) hacia donde quisiera ir para seguir con la evacuación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f_s es la fuerza social: la repulsiva, que sería la que cada partícula tiene por querer estar separada o alejada de la otra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f_g es la fuerza granular: la de contacto repulsiva y disipativa, la k es una constante elástica restitutiva que depende de esas presiones y está poco estudiada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c80df6f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c80df6f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c80df6f7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c80df6f7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9ebfeea3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79ebfeea3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c80df6f7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c80df6f7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c80df6f7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c80df6f7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c80df6f7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c80df6f7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c80df6f7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c80df6f7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c80df6f7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c80df6f7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79ebfee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79ebfee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79ebfee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79ebfee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9ebfee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9ebfee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c80df6f7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c80df6f7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c80df6f7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c80df6f7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9.gif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AD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25" y="104387"/>
            <a:ext cx="1311275" cy="13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510800" y="104375"/>
            <a:ext cx="6122400" cy="22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latin typeface="Old Standard TT"/>
                <a:ea typeface="Old Standard TT"/>
                <a:cs typeface="Old Standard TT"/>
                <a:sym typeface="Old Standard TT"/>
              </a:rPr>
              <a:t>Determinación de presiones entre individuos en ambientes de muy alta densidad</a:t>
            </a:r>
            <a:endParaRPr sz="3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89900" y="2263950"/>
            <a:ext cx="8164200" cy="27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Old Standard TT"/>
                <a:ea typeface="Old Standard TT"/>
                <a:cs typeface="Old Standard TT"/>
                <a:sym typeface="Old Standard TT"/>
              </a:rPr>
              <a:t>LaFEC 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just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ld Standard TT"/>
                <a:ea typeface="Old Standard TT"/>
                <a:cs typeface="Old Standard TT"/>
                <a:sym typeface="Old Standard TT"/>
              </a:rPr>
              <a:t>Laboratorio de Física Estadística Computacional 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just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ld Standard TT"/>
                <a:ea typeface="Old Standard TT"/>
                <a:cs typeface="Old Standard TT"/>
                <a:sym typeface="Old Standard TT"/>
              </a:rPr>
              <a:t>Departamento de Física - FCEyN - UBA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just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just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ld Standard TT"/>
                <a:ea typeface="Old Standard TT"/>
                <a:cs typeface="Old Standard TT"/>
                <a:sym typeface="Old Standard TT"/>
              </a:rPr>
              <a:t>Presentación final de Laboratorio 6&amp;7 - Diciembre 2019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just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ld Standard TT"/>
                <a:ea typeface="Old Standard TT"/>
                <a:cs typeface="Old Standard TT"/>
                <a:sym typeface="Old Standard TT"/>
              </a:rPr>
              <a:t>Profesora: Dra. Silvia Ledesma</a:t>
            </a:r>
            <a:br>
              <a:rPr lang="es-419" sz="2000">
                <a:latin typeface="Old Standard TT"/>
                <a:ea typeface="Old Standard TT"/>
                <a:cs typeface="Old Standard TT"/>
                <a:sym typeface="Old Standard TT"/>
              </a:rPr>
            </a:b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ld Standard TT"/>
                <a:ea typeface="Old Standard TT"/>
                <a:cs typeface="Old Standard TT"/>
                <a:sym typeface="Old Standard TT"/>
              </a:rPr>
              <a:t>Alumnas: Josefina Catoni - Ayelen Santos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ld Standard TT"/>
                <a:ea typeface="Old Standard TT"/>
                <a:cs typeface="Old Standard TT"/>
                <a:sym typeface="Old Standard TT"/>
              </a:rPr>
              <a:t>Directores: Dr. Guillermo Frank - Dr. Claudio Dorso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8130" l="9370" r="11290" t="9074"/>
          <a:stretch/>
        </p:blipFill>
        <p:spPr>
          <a:xfrm>
            <a:off x="7588725" y="104375"/>
            <a:ext cx="1311276" cy="13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5">
            <a:alphaModFix/>
          </a:blip>
          <a:srcRect b="8407" l="0" r="0" t="64986"/>
          <a:stretch/>
        </p:blipFill>
        <p:spPr>
          <a:xfrm>
            <a:off x="7588725" y="1472799"/>
            <a:ext cx="1311274" cy="3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025" y="1549150"/>
            <a:ext cx="1073669" cy="37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153475" y="140225"/>
            <a:ext cx="8864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Mediciones en transporte público:</a:t>
            </a:r>
            <a:endParaRPr b="1" sz="3600"/>
          </a:p>
        </p:txBody>
      </p:sp>
      <p:sp>
        <p:nvSpPr>
          <p:cNvPr id="146" name="Google Shape;146;p22"/>
          <p:cNvSpPr txBox="1"/>
          <p:nvPr/>
        </p:nvSpPr>
        <p:spPr>
          <a:xfrm>
            <a:off x="356475" y="771425"/>
            <a:ext cx="40995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Subte B (8:30am)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55950" y="4721100"/>
            <a:ext cx="7832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Fuerzas máximas de </a:t>
            </a:r>
            <a:r>
              <a:rPr b="1" lang="es-419">
                <a:latin typeface="Old Standard TT"/>
                <a:ea typeface="Old Standard TT"/>
                <a:cs typeface="Old Standard TT"/>
                <a:sym typeface="Old Standard TT"/>
              </a:rPr>
              <a:t>hasta 80N</a:t>
            </a: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 en la </a:t>
            </a:r>
            <a:r>
              <a:rPr b="1" lang="es-419">
                <a:latin typeface="Old Standard TT"/>
                <a:ea typeface="Old Standard TT"/>
                <a:cs typeface="Old Standard TT"/>
                <a:sym typeface="Old Standard TT"/>
              </a:rPr>
              <a:t>superficie </a:t>
            </a: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del sensor (3cm</a:t>
            </a:r>
            <a:r>
              <a:rPr baseline="30000" lang="es-419"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25" y="1447850"/>
            <a:ext cx="7438300" cy="32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153475" y="140225"/>
            <a:ext cx="8864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Mediciones en transporte público:</a:t>
            </a:r>
            <a:endParaRPr b="1" sz="3600"/>
          </a:p>
        </p:txBody>
      </p:sp>
      <p:sp>
        <p:nvSpPr>
          <p:cNvPr id="154" name="Google Shape;154;p23"/>
          <p:cNvSpPr txBox="1"/>
          <p:nvPr/>
        </p:nvSpPr>
        <p:spPr>
          <a:xfrm>
            <a:off x="356475" y="771425"/>
            <a:ext cx="88644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Subte B (8:30am): </a:t>
            </a:r>
            <a:r>
              <a:rPr lang="es-419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Serie temporal con promedio por ventanas de 2s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75" y="1442250"/>
            <a:ext cx="7973998" cy="35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64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Subte B: </a:t>
            </a:r>
            <a:r>
              <a:rPr lang="es-419"/>
              <a:t>Serie temporal por zonas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427050" y="4527750"/>
            <a:ext cx="6691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Pocas o nulas señales en el pecho y en la zona izquierda.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Fuerzas apreciables y máximas en la espalda central y hombro derecho.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62" y="663900"/>
            <a:ext cx="8352675" cy="39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292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Subte B: Distribución de las fuerzas por zonas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0" y="905825"/>
            <a:ext cx="8660699" cy="41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92550" y="18775"/>
            <a:ext cx="89589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Comparación: </a:t>
            </a:r>
            <a:r>
              <a:rPr lang="es-419"/>
              <a:t>Subte: Línea B y C + Tren Sarmiento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475"/>
            <a:ext cx="8839199" cy="207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13" y="2937178"/>
            <a:ext cx="8764178" cy="2053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89701" y="844900"/>
            <a:ext cx="4737399" cy="33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>
            <p:ph type="title"/>
          </p:nvPr>
        </p:nvSpPr>
        <p:spPr>
          <a:xfrm>
            <a:off x="267550" y="144025"/>
            <a:ext cx="5318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Experimento controlado</a:t>
            </a:r>
            <a:endParaRPr b="1" sz="3600"/>
          </a:p>
        </p:txBody>
      </p:sp>
      <p:sp>
        <p:nvSpPr>
          <p:cNvPr id="182" name="Google Shape;182;p27"/>
          <p:cNvSpPr txBox="1"/>
          <p:nvPr>
            <p:ph type="title"/>
          </p:nvPr>
        </p:nvSpPr>
        <p:spPr>
          <a:xfrm>
            <a:off x="562025" y="723125"/>
            <a:ext cx="4173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00"/>
              <a:t>Dependencia de fuerza con densidad de masa en volumen</a:t>
            </a:r>
            <a:endParaRPr b="1" sz="2200"/>
          </a:p>
        </p:txBody>
      </p:sp>
      <p:grpSp>
        <p:nvGrpSpPr>
          <p:cNvPr id="183" name="Google Shape;183;p27"/>
          <p:cNvGrpSpPr/>
          <p:nvPr/>
        </p:nvGrpSpPr>
        <p:grpSpPr>
          <a:xfrm rot="-5400000">
            <a:off x="1738236" y="943987"/>
            <a:ext cx="1855797" cy="3260440"/>
            <a:chOff x="2147925" y="841625"/>
            <a:chExt cx="2597700" cy="4125050"/>
          </a:xfrm>
        </p:grpSpPr>
        <p:sp>
          <p:nvSpPr>
            <p:cNvPr id="184" name="Google Shape;184;p27"/>
            <p:cNvSpPr/>
            <p:nvPr/>
          </p:nvSpPr>
          <p:spPr>
            <a:xfrm rot="5400000">
              <a:off x="1436475" y="1657525"/>
              <a:ext cx="4020600" cy="2597700"/>
            </a:xfrm>
            <a:prstGeom prst="rightBracket">
              <a:avLst>
                <a:gd fmla="val 0" name="adj"/>
              </a:avLst>
            </a:prstGeom>
            <a:noFill/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2193525" y="841625"/>
              <a:ext cx="2506500" cy="52200"/>
            </a:xfrm>
            <a:prstGeom prst="rect">
              <a:avLst/>
            </a:prstGeom>
            <a:solidFill>
              <a:srgbClr val="CC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2193525" y="1150675"/>
              <a:ext cx="2506500" cy="52200"/>
            </a:xfrm>
            <a:prstGeom prst="rect">
              <a:avLst/>
            </a:prstGeom>
            <a:solidFill>
              <a:srgbClr val="CC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2193525" y="1459725"/>
              <a:ext cx="2506500" cy="52200"/>
            </a:xfrm>
            <a:prstGeom prst="rect">
              <a:avLst/>
            </a:prstGeom>
            <a:solidFill>
              <a:srgbClr val="CC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2193525" y="1768775"/>
              <a:ext cx="2506500" cy="52200"/>
            </a:xfrm>
            <a:prstGeom prst="rect">
              <a:avLst/>
            </a:prstGeom>
            <a:solidFill>
              <a:srgbClr val="CC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2193525" y="2077825"/>
              <a:ext cx="2506500" cy="52200"/>
            </a:xfrm>
            <a:prstGeom prst="rect">
              <a:avLst/>
            </a:prstGeom>
            <a:solidFill>
              <a:srgbClr val="CC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7"/>
          <p:cNvSpPr txBox="1"/>
          <p:nvPr/>
        </p:nvSpPr>
        <p:spPr>
          <a:xfrm>
            <a:off x="1105927" y="3958350"/>
            <a:ext cx="3777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621,8 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± 7,7 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~ 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(9,3 personas/m</a:t>
            </a:r>
            <a:r>
              <a:rPr baseline="30000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	   ...	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788,3 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± 12,4 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~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(11,8 personas/m</a:t>
            </a:r>
            <a:r>
              <a:rPr baseline="30000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607850" y="3593300"/>
            <a:ext cx="24468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Densidad (kg/m</a:t>
            </a:r>
            <a:r>
              <a:rPr baseline="30000" lang="es-419" sz="1800"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2045950" y="1836275"/>
            <a:ext cx="2250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-N personas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-Variando volumen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- Mediciones estáticas y dinámicas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56825" y="28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Configuración Estática</a:t>
            </a:r>
            <a:endParaRPr b="1" sz="3600"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0" y="1423325"/>
            <a:ext cx="874395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6361050" y="22625"/>
            <a:ext cx="26736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baseline="-25000" lang="es-419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s-419" sz="18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(621,8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±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7,7)kg/m</a:t>
            </a:r>
            <a:r>
              <a:rPr baseline="30000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baseline="-25000"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(667,4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±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8,9)kg/m</a:t>
            </a:r>
            <a:r>
              <a:rPr baseline="30000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baseline="-25000"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(720,2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±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10,4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)kg/m</a:t>
            </a:r>
            <a:r>
              <a:rPr baseline="30000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baseline="-25000"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(764,2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±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11,7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)kg/m</a:t>
            </a:r>
            <a:r>
              <a:rPr baseline="30000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baseline="-25000"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(788,3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±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12,4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)kg/m</a:t>
            </a:r>
            <a:r>
              <a:rPr baseline="30000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baseline="30000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7571"/>
            <a:ext cx="9144000" cy="432880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>
            <p:ph type="title"/>
          </p:nvPr>
        </p:nvSpPr>
        <p:spPr>
          <a:xfrm>
            <a:off x="56825" y="28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Configuración Estática</a:t>
            </a:r>
            <a:endParaRPr b="1" sz="3600"/>
          </a:p>
        </p:txBody>
      </p:sp>
      <p:sp>
        <p:nvSpPr>
          <p:cNvPr id="206" name="Google Shape;206;p29"/>
          <p:cNvSpPr txBox="1"/>
          <p:nvPr/>
        </p:nvSpPr>
        <p:spPr>
          <a:xfrm>
            <a:off x="5970300" y="2898175"/>
            <a:ext cx="3097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-"/>
            </a:pPr>
            <a:r>
              <a:rPr lang="es-419" sz="1500">
                <a:latin typeface="Old Standard TT"/>
                <a:ea typeface="Old Standard TT"/>
                <a:cs typeface="Old Standard TT"/>
                <a:sym typeface="Old Standard TT"/>
              </a:rPr>
              <a:t>Tendencia creciente de las fuerzas máximas. </a:t>
            </a:r>
            <a:br>
              <a:rPr lang="es-419" sz="1500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s-419" sz="1500">
                <a:latin typeface="Old Standard TT"/>
                <a:ea typeface="Old Standard TT"/>
                <a:cs typeface="Old Standard TT"/>
                <a:sym typeface="Old Standard TT"/>
              </a:rPr>
              <a:t>Máximas de 12 N. </a:t>
            </a:r>
            <a:endParaRPr sz="1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ld Standard TT"/>
              <a:buChar char="-"/>
            </a:pPr>
            <a:r>
              <a:rPr lang="es-419" sz="1500">
                <a:latin typeface="Old Standard TT"/>
                <a:ea typeface="Old Standard TT"/>
                <a:cs typeface="Old Standard TT"/>
                <a:sym typeface="Old Standard TT"/>
              </a:rPr>
              <a:t>Fuerza máxima en el orden de las fuerzas “permanentes” en los transportes públicos</a:t>
            </a:r>
            <a:endParaRPr sz="1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s-419" sz="1500">
                <a:latin typeface="Old Standard TT"/>
                <a:ea typeface="Old Standard TT"/>
                <a:cs typeface="Old Standard TT"/>
                <a:sym typeface="Old Standard TT"/>
              </a:rPr>
              <a:t>Mayor frecuencia de fuerzas no nulas</a:t>
            </a:r>
            <a:r>
              <a:rPr lang="es-419" sz="16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4885825" y="117250"/>
            <a:ext cx="42582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Distribución de fuerzas según la densidad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209225" y="256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Configuración Dinámica</a:t>
            </a:r>
            <a:endParaRPr b="1" sz="3600"/>
          </a:p>
        </p:txBody>
      </p:sp>
      <p:sp>
        <p:nvSpPr>
          <p:cNvPr id="213" name="Google Shape;213;p30"/>
          <p:cNvSpPr txBox="1"/>
          <p:nvPr/>
        </p:nvSpPr>
        <p:spPr>
          <a:xfrm>
            <a:off x="6361050" y="98825"/>
            <a:ext cx="26736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baseline="-25000" lang="es-419" sz="18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s-419" sz="1800"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s-419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(606,0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±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7,8)kg/m</a:t>
            </a:r>
            <a:r>
              <a:rPr baseline="30000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baseline="-25000"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(647,5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±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8,9)kg/m</a:t>
            </a:r>
            <a:r>
              <a:rPr baseline="30000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baseline="-25000"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(685,1</a:t>
            </a:r>
            <a:r>
              <a:rPr lang="es-419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±</a:t>
            </a:r>
            <a:r>
              <a:rPr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9,9)kg/m</a:t>
            </a:r>
            <a:r>
              <a:rPr baseline="30000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baseline="30000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13" y="1402725"/>
            <a:ext cx="87915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209225" y="256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Configuración Dinámica</a:t>
            </a:r>
            <a:endParaRPr b="1" sz="3600"/>
          </a:p>
        </p:txBody>
      </p:sp>
      <p:sp>
        <p:nvSpPr>
          <p:cNvPr id="220" name="Google Shape;220;p31"/>
          <p:cNvSpPr txBox="1"/>
          <p:nvPr/>
        </p:nvSpPr>
        <p:spPr>
          <a:xfrm>
            <a:off x="162500" y="3936625"/>
            <a:ext cx="89001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Char char="-"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Tendencia creciente de las fuerzas máximas. Máximas de aprox 60N. 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Char char="-"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Mayor frecuencia de fuerzas no nulas.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Char char="-"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Valores de fuerzas máximas en el orden de las medidas en los transportes públicos.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220700" y="1112125"/>
            <a:ext cx="52764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ld Standard TT"/>
                <a:ea typeface="Old Standard TT"/>
                <a:cs typeface="Old Standard TT"/>
                <a:sym typeface="Old Standard TT"/>
              </a:rPr>
              <a:t>Distribución de fuerzas según la densidad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0" y="1577907"/>
            <a:ext cx="9144000" cy="2140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3700" y="4505700"/>
            <a:ext cx="9110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latin typeface="Old Standard TT"/>
                <a:ea typeface="Old Standard TT"/>
                <a:cs typeface="Old Standard TT"/>
                <a:sym typeface="Old Standard TT"/>
              </a:rPr>
              <a:t>Evento de fútbol en el estadio de Hillsborough en 1989, hubo 96 muertes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09900" y="222375"/>
            <a:ext cx="7721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latin typeface="Old Standard TT"/>
                <a:ea typeface="Old Standard TT"/>
                <a:cs typeface="Old Standard TT"/>
                <a:sym typeface="Old Standard TT"/>
              </a:rPr>
              <a:t>Contexto y motivación del proyecto</a:t>
            </a:r>
            <a:endParaRPr b="1" sz="3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063" y="1289775"/>
            <a:ext cx="5573483" cy="31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11700" y="194900"/>
            <a:ext cx="31404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Conclusiones</a:t>
            </a:r>
            <a:endParaRPr b="1" sz="3600"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0" y="888625"/>
            <a:ext cx="9144000" cy="4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Análisis profundo de los sensores: circulares por sobre los cuadrados.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Aparente mayor cantidad de fuerzas en la zona de la espalda central y los hombros.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Presión máxima de incomodidad de más de 27 Ncm</a:t>
            </a:r>
            <a:r>
              <a:rPr baseline="30000" lang="es-419"/>
              <a:t>-2</a:t>
            </a:r>
            <a:r>
              <a:rPr lang="es-419"/>
              <a:t>. Mayor a 8 </a:t>
            </a:r>
            <a:r>
              <a:rPr lang="es-419"/>
              <a:t>Ncm</a:t>
            </a:r>
            <a:r>
              <a:rPr baseline="30000" lang="es-419"/>
              <a:t>-2 </a:t>
            </a:r>
            <a:r>
              <a:rPr lang="es-419"/>
              <a:t>(bibliografía).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Intervalos de fuerza “de incomodidad” subjetivos. Entre 10 a 30 N (durante 4’), y de entre 5 a 20 N (durante 10’).</a:t>
            </a:r>
            <a:br>
              <a:rPr lang="es-419"/>
            </a:b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Experimento controlado prometedor. A mayor volumen, aumento del valor de F</a:t>
            </a:r>
            <a:r>
              <a:rPr baseline="-25000" lang="es-419"/>
              <a:t>máx</a:t>
            </a:r>
            <a:r>
              <a:rPr lang="es-419"/>
              <a:t>. Sería valioso repetirlo con ciertas modificaciones para prevenir inconvenientes.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Valores de fuerza obtenidos en ambas configuraciones: la dinámica y la estática, del orden de los del transporte público.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32"/>
          <p:cNvCxnSpPr/>
          <p:nvPr/>
        </p:nvCxnSpPr>
        <p:spPr>
          <a:xfrm>
            <a:off x="108150" y="3177125"/>
            <a:ext cx="892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/>
          <p:nvPr/>
        </p:nvSpPr>
        <p:spPr>
          <a:xfrm>
            <a:off x="240500" y="3427625"/>
            <a:ext cx="1181400" cy="568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¡ Muchas gracias !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3063" l="29838" r="26507" t="0"/>
          <a:stretch/>
        </p:blipFill>
        <p:spPr>
          <a:xfrm>
            <a:off x="6600163" y="111600"/>
            <a:ext cx="2049026" cy="45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6240475" y="4661400"/>
            <a:ext cx="27684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Soldado caído en la batalla, qepd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Más mediciones: Subte C</a:t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75" y="1236824"/>
            <a:ext cx="8458451" cy="35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Más mediciones: Subte C</a:t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75" y="1271626"/>
            <a:ext cx="8458451" cy="34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Más mediciones: Subte B</a:t>
            </a:r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75" y="1354505"/>
            <a:ext cx="8458451" cy="3436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Más mediciones: Tren Sarmiento</a:t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00" y="1344500"/>
            <a:ext cx="8665024" cy="35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140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Calibración Estática</a:t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4172225" y="1147025"/>
            <a:ext cx="48873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-- Cota en fuerza ~16N por dificultad en equilibrio de la masa</a:t>
            </a:r>
            <a:endParaRPr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-- Mediciones muy largas si se desea hacer estadística</a:t>
            </a:r>
            <a:endParaRPr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2" y="994625"/>
            <a:ext cx="3870075" cy="22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4">
            <a:alphaModFix/>
          </a:blip>
          <a:srcRect b="2361" l="6436" r="6818" t="7839"/>
          <a:stretch/>
        </p:blipFill>
        <p:spPr>
          <a:xfrm>
            <a:off x="4040125" y="1965300"/>
            <a:ext cx="5103876" cy="29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62300" y="3267275"/>
            <a:ext cx="39360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-- Rango de fuerzas alcanzado claramente insuficiente</a:t>
            </a:r>
            <a:br>
              <a:rPr lang="es-419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s-419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-- Gran variabilidad debido a posicionar de golpe la masa</a:t>
            </a:r>
            <a:br>
              <a:rPr lang="es-419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s-419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-- Poca confianza por la mala estabilidad</a:t>
            </a:r>
            <a:br>
              <a:rPr lang="es-419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s-419">
                <a:solidFill>
                  <a:srgbClr val="434343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-- Determinación de incertezas en voltaje</a:t>
            </a:r>
            <a:endParaRPr>
              <a:solidFill>
                <a:srgbClr val="434343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119050" y="1071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Más sobre el modelo de Fuerza Social</a:t>
            </a:r>
            <a:endParaRPr b="1" sz="3600"/>
          </a:p>
        </p:txBody>
      </p:sp>
      <p:sp>
        <p:nvSpPr>
          <p:cNvPr id="276" name="Google Shape;276;p39"/>
          <p:cNvSpPr txBox="1"/>
          <p:nvPr>
            <p:ph idx="12" type="sldNum"/>
          </p:nvPr>
        </p:nvSpPr>
        <p:spPr>
          <a:xfrm>
            <a:off x="8460431" y="48035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63" y="3184925"/>
            <a:ext cx="43529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50" y="2099250"/>
            <a:ext cx="37814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 rotWithShape="1">
          <a:blip r:embed="rId5">
            <a:alphaModFix/>
          </a:blip>
          <a:srcRect b="0" l="67511" r="5724" t="0"/>
          <a:stretch/>
        </p:blipFill>
        <p:spPr>
          <a:xfrm>
            <a:off x="6619012" y="3910600"/>
            <a:ext cx="1845525" cy="11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463" y="4446063"/>
            <a:ext cx="58864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5046" y="999763"/>
            <a:ext cx="5752854" cy="7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 rotWithShape="1">
          <a:blip r:embed="rId5">
            <a:alphaModFix/>
          </a:blip>
          <a:srcRect b="26694" l="32569" r="32829" t="5811"/>
          <a:stretch/>
        </p:blipFill>
        <p:spPr>
          <a:xfrm>
            <a:off x="5671062" y="2927925"/>
            <a:ext cx="2385849" cy="7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 rotWithShape="1">
          <a:blip r:embed="rId5">
            <a:alphaModFix/>
          </a:blip>
          <a:srcRect b="0" l="4446" r="72842" t="0"/>
          <a:stretch/>
        </p:blipFill>
        <p:spPr>
          <a:xfrm>
            <a:off x="4869637" y="1906663"/>
            <a:ext cx="1566024" cy="11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Sensores cuadrados: tiempo de relajación 𝜏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2375"/>
            <a:ext cx="8839201" cy="3410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Sensores cuadrados: Histéresis</a:t>
            </a:r>
            <a:endParaRPr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10625"/>
            <a:ext cx="47244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 rotWithShape="1">
          <a:blip r:embed="rId4">
            <a:alphaModFix/>
          </a:blip>
          <a:srcRect b="0" l="49300" r="0" t="0"/>
          <a:stretch/>
        </p:blipFill>
        <p:spPr>
          <a:xfrm>
            <a:off x="4698450" y="1723188"/>
            <a:ext cx="4400475" cy="1697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77450" y="1170250"/>
            <a:ext cx="8789100" cy="3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Estudiar </a:t>
            </a:r>
            <a:r>
              <a:rPr lang="es-419" sz="2000"/>
              <a:t>las</a:t>
            </a:r>
            <a:r>
              <a:rPr lang="es-419" sz="2000"/>
              <a:t> presiones entre personas que se ejercen en ambientes muy congestionados y su grado de incomodidad.</a:t>
            </a:r>
            <a:endParaRPr sz="20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 sz="2000"/>
              <a:t>Diseñar</a:t>
            </a:r>
            <a:r>
              <a:rPr lang="es-419" sz="2000"/>
              <a:t> un dispositivo portátil que mida fuerza sobre múltiples sensores simultáneamente y almacene los datos.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 sz="2000"/>
              <a:t>Estudiar y caracterizar</a:t>
            </a:r>
            <a:r>
              <a:rPr lang="es-419" sz="2000"/>
              <a:t> los sensores de fuerza que mejor se adapten a las condiciones.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Trabajo de campo: </a:t>
            </a:r>
            <a:r>
              <a:rPr lang="es-419" sz="2000"/>
              <a:t>Mediciones e</a:t>
            </a:r>
            <a:r>
              <a:rPr b="1" lang="es-419" sz="2000"/>
              <a:t> </a:t>
            </a:r>
            <a:r>
              <a:rPr lang="es-419" sz="2000"/>
              <a:t>Interpretación de resultados, para luego en un estudio posterior externo recalibrar modelo.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60431" y="48035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0" name="Google Shape;80;p15"/>
          <p:cNvSpPr txBox="1"/>
          <p:nvPr>
            <p:ph idx="4294967295" type="ctrTitle"/>
          </p:nvPr>
        </p:nvSpPr>
        <p:spPr>
          <a:xfrm>
            <a:off x="127450" y="206900"/>
            <a:ext cx="77217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Objetivos del proyecto</a:t>
            </a:r>
            <a:endParaRPr b="1"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Sensores circulares: </a:t>
            </a:r>
            <a:r>
              <a:rPr lang="es-419"/>
              <a:t>tiempo de relajación 𝜏≈ 0</a:t>
            </a:r>
            <a:endParaRPr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775" y="1172200"/>
            <a:ext cx="4778450" cy="35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Relación entre la señal del sensor según la R</a:t>
            </a:r>
            <a:r>
              <a:rPr baseline="-25000" lang="es-419"/>
              <a:t>aux</a:t>
            </a:r>
            <a:endParaRPr baseline="-25000"/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63" y="1147250"/>
            <a:ext cx="4701265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311700" y="292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de bitácora</a:t>
            </a: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763" y="1096000"/>
            <a:ext cx="7170479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Estudio de piezoeléctricos</a:t>
            </a:r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 rotWithShape="1">
          <a:blip r:embed="rId3">
            <a:alphaModFix/>
          </a:blip>
          <a:srcRect b="0" l="0" r="6838" t="8975"/>
          <a:stretch/>
        </p:blipFill>
        <p:spPr>
          <a:xfrm>
            <a:off x="58325" y="1923900"/>
            <a:ext cx="3888200" cy="227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5"/>
          <p:cNvPicPr preferRelativeResize="0"/>
          <p:nvPr/>
        </p:nvPicPr>
        <p:blipFill rotWithShape="1">
          <a:blip r:embed="rId4">
            <a:alphaModFix/>
          </a:blip>
          <a:srcRect b="12307" l="13540" r="32212" t="18860"/>
          <a:stretch/>
        </p:blipFill>
        <p:spPr>
          <a:xfrm>
            <a:off x="4099888" y="1947950"/>
            <a:ext cx="1005750" cy="126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 rotWithShape="1">
          <a:blip r:embed="rId5">
            <a:alphaModFix/>
          </a:blip>
          <a:srcRect b="4605" l="3325" r="2477" t="4386"/>
          <a:stretch/>
        </p:blipFill>
        <p:spPr>
          <a:xfrm>
            <a:off x="5270925" y="1925600"/>
            <a:ext cx="3814750" cy="2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5"/>
          <p:cNvSpPr txBox="1"/>
          <p:nvPr/>
        </p:nvSpPr>
        <p:spPr>
          <a:xfrm>
            <a:off x="4043250" y="3100250"/>
            <a:ext cx="1197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Cambria"/>
                <a:ea typeface="Cambria"/>
                <a:cs typeface="Cambria"/>
                <a:sym typeface="Cambria"/>
              </a:rPr>
              <a:t>Sensor Piezoeléctrico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Cambria"/>
                <a:ea typeface="Cambria"/>
                <a:cs typeface="Cambria"/>
                <a:sym typeface="Cambria"/>
              </a:rPr>
              <a:t>d=18mm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184800" y="3050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Caracterización de sensores</a:t>
            </a:r>
            <a:endParaRPr b="1" sz="3600"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262250" y="2042238"/>
            <a:ext cx="5423700" cy="22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>
                <a:solidFill>
                  <a:srgbClr val="000000"/>
                </a:solidFill>
              </a:rPr>
              <a:t>C</a:t>
            </a:r>
            <a:r>
              <a:rPr lang="es-419"/>
              <a:t>alibración estática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Tiempo de relajación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Fenómenos de histéresis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Independencia con superficie de apoyo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Prototipo y puesta a prueba ➜ Mejoras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400825" y="1153600"/>
            <a:ext cx="8046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2000">
                <a:latin typeface="Old Standard TT"/>
                <a:ea typeface="Old Standard TT"/>
                <a:cs typeface="Old Standard TT"/>
                <a:sym typeface="Old Standard TT"/>
              </a:rPr>
              <a:t>Sensor Products INC</a:t>
            </a:r>
            <a:r>
              <a:rPr b="1" lang="es-419" sz="2000">
                <a:latin typeface="Old Standard TT"/>
                <a:ea typeface="Old Standard TT"/>
                <a:cs typeface="Old Standard TT"/>
                <a:sym typeface="Old Standard TT"/>
              </a:rPr>
              <a:t> - </a:t>
            </a:r>
            <a:r>
              <a:rPr b="1" lang="es-419" sz="2000">
                <a:latin typeface="Old Standard TT"/>
                <a:ea typeface="Old Standard TT"/>
                <a:cs typeface="Old Standard TT"/>
                <a:sym typeface="Old Standard TT"/>
              </a:rPr>
              <a:t>Sensores Tactilus®️ Free Form </a:t>
            </a:r>
            <a:endParaRPr b="1"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225" y="1894300"/>
            <a:ext cx="3654225" cy="25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075" y="136525"/>
            <a:ext cx="4119476" cy="48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44" y="2425925"/>
            <a:ext cx="3323544" cy="24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63450"/>
            <a:ext cx="4475400" cy="1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Dispositivo de medición</a:t>
            </a:r>
            <a:endParaRPr b="1" sz="3600"/>
          </a:p>
        </p:txBody>
      </p:sp>
      <p:sp>
        <p:nvSpPr>
          <p:cNvPr id="96" name="Google Shape;96;p17"/>
          <p:cNvSpPr txBox="1"/>
          <p:nvPr/>
        </p:nvSpPr>
        <p:spPr>
          <a:xfrm>
            <a:off x="198575" y="1341325"/>
            <a:ext cx="43269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- </a:t>
            </a: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Placa Arduino Mega 2560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- Programa de adquisición y almacenamiento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- Tarjeta SD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- Carcasa diseñada y fabricada con una impresora 3D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12" y="2508463"/>
            <a:ext cx="4119476" cy="227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075" y="136525"/>
            <a:ext cx="4119476" cy="48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262550" y="60325"/>
            <a:ext cx="4475400" cy="12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Dispositivo de medición</a:t>
            </a:r>
            <a:endParaRPr b="1" sz="3600"/>
          </a:p>
        </p:txBody>
      </p:sp>
      <p:sp>
        <p:nvSpPr>
          <p:cNvPr id="104" name="Google Shape;104;p18"/>
          <p:cNvSpPr txBox="1"/>
          <p:nvPr/>
        </p:nvSpPr>
        <p:spPr>
          <a:xfrm>
            <a:off x="99375" y="1499700"/>
            <a:ext cx="44109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- </a:t>
            </a: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16 sensores en total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- Resistencias R</a:t>
            </a:r>
            <a:r>
              <a:rPr baseline="-25000" lang="es-419">
                <a:latin typeface="Old Standard TT"/>
                <a:ea typeface="Old Standard TT"/>
                <a:cs typeface="Old Standard TT"/>
                <a:sym typeface="Old Standard TT"/>
              </a:rPr>
              <a:t>aux </a:t>
            </a:r>
            <a:r>
              <a:rPr lang="es-419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elegidas para aprovechar el rango del sensor</a:t>
            </a:r>
            <a:endParaRPr baseline="-25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043" y="36075"/>
            <a:ext cx="4230732" cy="2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117725" y="109925"/>
            <a:ext cx="6273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Calibración de los sensores</a:t>
            </a:r>
            <a:endParaRPr b="1" sz="36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38" y="827275"/>
            <a:ext cx="3873634" cy="23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4474775" y="2719250"/>
            <a:ext cx="461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Dos tipos de señales para la calibración (común y “</a:t>
            </a:r>
            <a:r>
              <a:rPr b="1" lang="es-419">
                <a:latin typeface="Old Standard TT"/>
                <a:ea typeface="Old Standard TT"/>
                <a:cs typeface="Old Standard TT"/>
                <a:sym typeface="Old Standard TT"/>
              </a:rPr>
              <a:t>bis</a:t>
            </a:r>
            <a:r>
              <a:rPr lang="es-419">
                <a:latin typeface="Old Standard TT"/>
                <a:ea typeface="Old Standard TT"/>
                <a:cs typeface="Old Standard TT"/>
                <a:sym typeface="Old Standard TT"/>
              </a:rPr>
              <a:t>”)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350" y="3287650"/>
            <a:ext cx="8777308" cy="17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043" y="36075"/>
            <a:ext cx="4230732" cy="2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38" y="827275"/>
            <a:ext cx="3873634" cy="23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225" y="2571750"/>
            <a:ext cx="3977422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825" y="3967800"/>
            <a:ext cx="4543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0" y="3450775"/>
            <a:ext cx="45435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Ajuste logarítmico a la </a:t>
            </a:r>
            <a:r>
              <a:rPr b="1" lang="es-419"/>
              <a:t>calibración bis</a:t>
            </a:r>
            <a:endParaRPr b="1"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-71975" y="4429725"/>
            <a:ext cx="47433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En todos los casos se obtuvo un p</a:t>
            </a:r>
            <a:r>
              <a:rPr baseline="-25000" lang="es-419"/>
              <a:t>valor </a:t>
            </a:r>
            <a:r>
              <a:rPr lang="es-419"/>
              <a:t>≈1</a:t>
            </a:r>
            <a:endParaRPr/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117725" y="109925"/>
            <a:ext cx="6273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Calibración de los sensores</a:t>
            </a:r>
            <a:endParaRPr b="1"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71600"/>
            <a:ext cx="4481700" cy="17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Línea B y C de subte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Tren Sarmiento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Bitácora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153475" y="140225"/>
            <a:ext cx="8864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/>
              <a:t>Mediciones en transporte público:</a:t>
            </a:r>
            <a:endParaRPr b="1" sz="3600"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426" y="2992225"/>
            <a:ext cx="4149275" cy="20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925" y="862850"/>
            <a:ext cx="2721626" cy="20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 rot="-5400000">
            <a:off x="5471025" y="1073000"/>
            <a:ext cx="8730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Vagón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 rot="-5400000">
            <a:off x="5471025" y="2086475"/>
            <a:ext cx="8730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ld Standard TT"/>
                <a:ea typeface="Old Standard TT"/>
                <a:cs typeface="Old Standard TT"/>
                <a:sym typeface="Old Standard TT"/>
              </a:rPr>
              <a:t>Andén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2780375"/>
            <a:ext cx="4660056" cy="22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3327325" y="2992225"/>
            <a:ext cx="963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Pecho</a:t>
            </a:r>
            <a:endParaRPr b="1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827175" y="4211425"/>
            <a:ext cx="1260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Espalda y hombros</a:t>
            </a:r>
            <a:endParaRPr b="1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1117525" y="3906625"/>
            <a:ext cx="104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media</a:t>
            </a:r>
            <a:endParaRPr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882875" y="3678025"/>
            <a:ext cx="104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derecha</a:t>
            </a:r>
            <a:endParaRPr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0" y="3678025"/>
            <a:ext cx="104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izquierda</a:t>
            </a:r>
            <a:endParaRPr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